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8" r:id="rId3"/>
    <p:sldId id="261" r:id="rId4"/>
    <p:sldId id="278" r:id="rId5"/>
    <p:sldId id="280" r:id="rId6"/>
    <p:sldId id="281" r:id="rId7"/>
    <p:sldId id="268" r:id="rId8"/>
  </p:sldIdLst>
  <p:sldSz cx="9144000" cy="5143500" type="screen16x9"/>
  <p:notesSz cx="6858000" cy="9144000"/>
  <p:embeddedFontLst>
    <p:embeddedFont>
      <p:font typeface="Helvetica Neue" panose="020B0604020202020204" charset="0"/>
      <p:regular r:id="rId10"/>
      <p:bold r:id="rId11"/>
      <p:italic r:id="rId12"/>
      <p:boldItalic r:id="rId13"/>
    </p:embeddedFont>
    <p:embeddedFont>
      <p:font typeface="Helvetica Neue Light" panose="020B060402020202020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6"/>
    <p:restoredTop sz="91916"/>
  </p:normalViewPr>
  <p:slideViewPr>
    <p:cSldViewPr snapToGrid="0">
      <p:cViewPr varScale="1">
        <p:scale>
          <a:sx n="105" d="100"/>
          <a:sy n="105" d="100"/>
        </p:scale>
        <p:origin x="701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vier CARTONNET" userId="2a6e6988-1112-470e-ba90-fe9b92676dc6" providerId="ADAL" clId="{0EB8AED1-7297-45C9-9FD5-17D1667E8F5D}"/>
    <pc:docChg chg="modSld">
      <pc:chgData name="Olivier CARTONNET" userId="2a6e6988-1112-470e-ba90-fe9b92676dc6" providerId="ADAL" clId="{0EB8AED1-7297-45C9-9FD5-17D1667E8F5D}" dt="2025-06-19T14:21:12.440" v="1" actId="20577"/>
      <pc:docMkLst>
        <pc:docMk/>
      </pc:docMkLst>
      <pc:sldChg chg="modSp mod">
        <pc:chgData name="Olivier CARTONNET" userId="2a6e6988-1112-470e-ba90-fe9b92676dc6" providerId="ADAL" clId="{0EB8AED1-7297-45C9-9FD5-17D1667E8F5D}" dt="2025-06-19T14:21:12.440" v="1" actId="20577"/>
        <pc:sldMkLst>
          <pc:docMk/>
          <pc:sldMk cId="1598667723" sldId="280"/>
        </pc:sldMkLst>
        <pc:spChg chg="mod">
          <ac:chgData name="Olivier CARTONNET" userId="2a6e6988-1112-470e-ba90-fe9b92676dc6" providerId="ADAL" clId="{0EB8AED1-7297-45C9-9FD5-17D1667E8F5D}" dt="2025-06-19T14:21:12.440" v="1" actId="20577"/>
          <ac:spMkLst>
            <pc:docMk/>
            <pc:sldMk cId="1598667723" sldId="280"/>
            <ac:spMk id="12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b350ec9855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b350ec9855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b350ec9855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b350ec9855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5110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b350ec9855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b350ec9855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763854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63550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7975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b350ec9855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b350ec9855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hyperlink" Target="https://www.afdas.com/entreprise/adherer-a-lafdas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5" Type="http://schemas.openxmlformats.org/officeDocument/2006/relationships/hyperlink" Target="mailto:olivier.cartonnet@ffjudo.com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088251" y="1912199"/>
            <a:ext cx="4967497" cy="2289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1270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 b="1" dirty="0">
                <a:solidFill>
                  <a:srgbClr val="0020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Demandes de prise en charge AFDAS</a:t>
            </a:r>
          </a:p>
          <a:p>
            <a:pPr lvl="0" indent="12700" algn="ctr" rtl="0">
              <a:spcBef>
                <a:spcPts val="0"/>
              </a:spcBef>
              <a:spcAft>
                <a:spcPts val="0"/>
              </a:spcAft>
              <a:buNone/>
            </a:pPr>
            <a:endParaRPr lang="fr-FR" sz="2800" b="1" dirty="0">
              <a:solidFill>
                <a:srgbClr val="00206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31351" y="-35665"/>
            <a:ext cx="1526362" cy="1253194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/>
          <p:nvPr/>
        </p:nvSpPr>
        <p:spPr>
          <a:xfrm>
            <a:off x="8299225" y="-424025"/>
            <a:ext cx="1061100" cy="999900"/>
          </a:xfrm>
          <a:prstGeom prst="ellipse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8540737" y="-258693"/>
            <a:ext cx="1061100" cy="999900"/>
          </a:xfrm>
          <a:prstGeom prst="ellipse">
            <a:avLst/>
          </a:prstGeom>
          <a:noFill/>
          <a:ln w="28575" cap="flat" cmpd="sng">
            <a:solidFill>
              <a:srgbClr val="0F0A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1112" y="4458454"/>
            <a:ext cx="901776" cy="685049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6603450" y="4896450"/>
            <a:ext cx="2246100" cy="1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>
                <a:latin typeface="Helvetica Neue Light"/>
                <a:ea typeface="Helvetica Neue Light"/>
                <a:cs typeface="Helvetica Neue Light"/>
                <a:sym typeface="Helvetica Neue Light"/>
              </a:rPr>
              <a:t>La Ligue de judo Ile-de-France - Copyright - 2020</a:t>
            </a:r>
            <a:endParaRPr sz="600"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471725" y="478975"/>
            <a:ext cx="2515500" cy="6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800" b="1" dirty="0">
                <a:latin typeface="Helvetica Neue"/>
                <a:ea typeface="Helvetica Neue"/>
                <a:cs typeface="Helvetica Neue"/>
                <a:sym typeface="Helvetica Neue"/>
              </a:rPr>
              <a:t>SOMMAIRE</a:t>
            </a:r>
            <a:endParaRPr sz="2800" b="1" dirty="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2848303" y="1702492"/>
            <a:ext cx="5450922" cy="2067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fr-FR" sz="1900" dirty="0"/>
              <a:t>Les formations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fr-FR" sz="1900" dirty="0"/>
              <a:t>L’AFDAS : adhésion 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fr-FR" sz="1900" dirty="0"/>
              <a:t>L’AFDAS : les démarches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fr-FR" sz="1900" dirty="0"/>
              <a:t>L’AFDAS : cas particulier des bénévoles dirigeants </a:t>
            </a:r>
          </a:p>
        </p:txBody>
      </p:sp>
      <p:sp>
        <p:nvSpPr>
          <p:cNvPr id="77" name="Google Shape;77;p15"/>
          <p:cNvSpPr/>
          <p:nvPr/>
        </p:nvSpPr>
        <p:spPr>
          <a:xfrm>
            <a:off x="348125" y="355375"/>
            <a:ext cx="123600" cy="1446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15"/>
          <p:cNvSpPr/>
          <p:nvPr/>
        </p:nvSpPr>
        <p:spPr>
          <a:xfrm rot="5400000">
            <a:off x="1252175" y="-548675"/>
            <a:ext cx="123600" cy="19317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5"/>
          <p:cNvSpPr/>
          <p:nvPr/>
        </p:nvSpPr>
        <p:spPr>
          <a:xfrm>
            <a:off x="8299225" y="-424025"/>
            <a:ext cx="1061100" cy="999900"/>
          </a:xfrm>
          <a:prstGeom prst="ellipse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15"/>
          <p:cNvSpPr/>
          <p:nvPr/>
        </p:nvSpPr>
        <p:spPr>
          <a:xfrm>
            <a:off x="8540737" y="-258693"/>
            <a:ext cx="1061100" cy="999900"/>
          </a:xfrm>
          <a:prstGeom prst="ellipse">
            <a:avLst/>
          </a:prstGeom>
          <a:noFill/>
          <a:ln w="28575" cap="flat" cmpd="sng">
            <a:solidFill>
              <a:srgbClr val="0F0A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1112" y="4458454"/>
            <a:ext cx="901776" cy="685049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8"/>
          <p:cNvSpPr txBox="1"/>
          <p:nvPr/>
        </p:nvSpPr>
        <p:spPr>
          <a:xfrm>
            <a:off x="0" y="1978"/>
            <a:ext cx="5507662" cy="617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 b="1" dirty="0">
                <a:solidFill>
                  <a:srgbClr val="0020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1- Les formations  </a:t>
            </a:r>
            <a:endParaRPr sz="2800" b="1" dirty="0">
              <a:solidFill>
                <a:srgbClr val="00206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8" name="Google Shape;118;p18"/>
          <p:cNvSpPr/>
          <p:nvPr/>
        </p:nvSpPr>
        <p:spPr>
          <a:xfrm>
            <a:off x="8299225" y="-424025"/>
            <a:ext cx="1061100" cy="999900"/>
          </a:xfrm>
          <a:prstGeom prst="ellipse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8"/>
          <p:cNvSpPr/>
          <p:nvPr/>
        </p:nvSpPr>
        <p:spPr>
          <a:xfrm>
            <a:off x="8540737" y="-258693"/>
            <a:ext cx="1061100" cy="999900"/>
          </a:xfrm>
          <a:prstGeom prst="ellipse">
            <a:avLst/>
          </a:prstGeom>
          <a:noFill/>
          <a:ln w="28575" cap="flat" cmpd="sng">
            <a:solidFill>
              <a:srgbClr val="0F0A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8"/>
          <p:cNvSpPr/>
          <p:nvPr/>
        </p:nvSpPr>
        <p:spPr>
          <a:xfrm>
            <a:off x="246223" y="758234"/>
            <a:ext cx="137974" cy="35433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DA9EC3F-C1AE-5D78-3B13-888143D4C5FA}"/>
              </a:ext>
            </a:extLst>
          </p:cNvPr>
          <p:cNvSpPr txBox="1"/>
          <p:nvPr/>
        </p:nvSpPr>
        <p:spPr>
          <a:xfrm>
            <a:off x="1046480" y="1495455"/>
            <a:ext cx="70510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La Ligue IDF de judo vous propose des formations continues tout au long de la saison. </a:t>
            </a:r>
          </a:p>
          <a:p>
            <a:pPr algn="just"/>
            <a:endParaRPr lang="fr-FR" dirty="0">
              <a:sym typeface="Wingdings" pitchFamily="2" charset="2"/>
            </a:endParaRPr>
          </a:p>
          <a:p>
            <a:pPr algn="just"/>
            <a:r>
              <a:rPr lang="fr-FR" dirty="0">
                <a:sym typeface="Wingdings" pitchFamily="2" charset="2"/>
              </a:rPr>
              <a:t>Ces formations peuvent être </a:t>
            </a:r>
            <a:r>
              <a:rPr lang="fr-FR" b="1" dirty="0">
                <a:sym typeface="Wingdings" pitchFamily="2" charset="2"/>
              </a:rPr>
              <a:t>prise en charge par l’OPCO</a:t>
            </a:r>
            <a:r>
              <a:rPr lang="fr-FR" dirty="0">
                <a:sym typeface="Wingdings" pitchFamily="2" charset="2"/>
              </a:rPr>
              <a:t> (Opérateur de compétences) qui pour notre branche est l’AFDAS. </a:t>
            </a:r>
          </a:p>
          <a:p>
            <a:pPr algn="just"/>
            <a:endParaRPr lang="fr-FR" dirty="0">
              <a:sym typeface="Wingdings" pitchFamily="2" charset="2"/>
            </a:endParaRPr>
          </a:p>
          <a:p>
            <a:pPr algn="just"/>
            <a:r>
              <a:rPr lang="fr-FR" dirty="0">
                <a:sym typeface="Wingdings" pitchFamily="2" charset="2"/>
              </a:rPr>
              <a:t>Nous faisons en sorte de calculer le tarif de nos formations sur le barème de prise en charge de l’AFDAS.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101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1112" y="4458454"/>
            <a:ext cx="901776" cy="685049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8"/>
          <p:cNvSpPr txBox="1"/>
          <p:nvPr/>
        </p:nvSpPr>
        <p:spPr>
          <a:xfrm>
            <a:off x="0" y="0"/>
            <a:ext cx="7527135" cy="9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r-FR" sz="2800" b="1" dirty="0">
                <a:solidFill>
                  <a:srgbClr val="0020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2- L’AFDAS : adhésion </a:t>
            </a:r>
          </a:p>
        </p:txBody>
      </p:sp>
      <p:sp>
        <p:nvSpPr>
          <p:cNvPr id="118" name="Google Shape;118;p18"/>
          <p:cNvSpPr/>
          <p:nvPr/>
        </p:nvSpPr>
        <p:spPr>
          <a:xfrm>
            <a:off x="8299225" y="-424025"/>
            <a:ext cx="1061100" cy="999900"/>
          </a:xfrm>
          <a:prstGeom prst="ellipse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8"/>
          <p:cNvSpPr/>
          <p:nvPr/>
        </p:nvSpPr>
        <p:spPr>
          <a:xfrm>
            <a:off x="8540737" y="-258693"/>
            <a:ext cx="1061100" cy="999900"/>
          </a:xfrm>
          <a:prstGeom prst="ellipse">
            <a:avLst/>
          </a:prstGeom>
          <a:noFill/>
          <a:ln w="28575" cap="flat" cmpd="sng">
            <a:solidFill>
              <a:srgbClr val="0F0A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8"/>
          <p:cNvSpPr/>
          <p:nvPr/>
        </p:nvSpPr>
        <p:spPr>
          <a:xfrm>
            <a:off x="246223" y="758234"/>
            <a:ext cx="137974" cy="35433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480184B-804F-7D85-834F-E797BA255A74}"/>
              </a:ext>
            </a:extLst>
          </p:cNvPr>
          <p:cNvSpPr txBox="1"/>
          <p:nvPr/>
        </p:nvSpPr>
        <p:spPr>
          <a:xfrm>
            <a:off x="982896" y="711517"/>
            <a:ext cx="70510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sym typeface="Wingdings" pitchFamily="2" charset="2"/>
              </a:rPr>
              <a:t>Pour bénéficier de l’aide de l’AFDAS vous devez y </a:t>
            </a:r>
            <a:r>
              <a:rPr lang="fr-FR" b="1" dirty="0">
                <a:sym typeface="Wingdings" pitchFamily="2" charset="2"/>
              </a:rPr>
              <a:t>adhérer</a:t>
            </a:r>
            <a:r>
              <a:rPr lang="fr-FR" dirty="0">
                <a:sym typeface="Wingdings" pitchFamily="2" charset="2"/>
              </a:rPr>
              <a:t>. </a:t>
            </a:r>
          </a:p>
          <a:p>
            <a:pPr algn="just"/>
            <a:endParaRPr lang="fr-FR" dirty="0">
              <a:sym typeface="Wingdings" pitchFamily="2" charset="2"/>
            </a:endParaRPr>
          </a:p>
          <a:p>
            <a:pPr algn="just"/>
            <a:r>
              <a:rPr lang="fr-FR" dirty="0">
                <a:sym typeface="Wingdings" pitchFamily="2" charset="2"/>
              </a:rPr>
              <a:t>Cette adhésion se fait simplement, en </a:t>
            </a:r>
            <a:r>
              <a:rPr lang="fr-FR" b="1" dirty="0">
                <a:sym typeface="Wingdings" pitchFamily="2" charset="2"/>
              </a:rPr>
              <a:t>4 étapes</a:t>
            </a:r>
            <a:r>
              <a:rPr lang="fr-FR" dirty="0">
                <a:sym typeface="Wingdings" pitchFamily="2" charset="2"/>
              </a:rPr>
              <a:t>, vous devez : </a:t>
            </a:r>
          </a:p>
          <a:p>
            <a:pPr algn="just"/>
            <a:endParaRPr lang="fr-FR" dirty="0">
              <a:sym typeface="Wingdings" pitchFamily="2" charset="2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>
                <a:sym typeface="Wingdings" pitchFamily="2" charset="2"/>
              </a:rPr>
              <a:t>Vous connecter au portail (lien disponible sur le site de l’AFDAS </a:t>
            </a:r>
            <a:r>
              <a:rPr lang="fr-FR" dirty="0">
                <a:sym typeface="Wingdings" pitchFamily="2" charset="2"/>
                <a:hlinkClick r:id="rId4"/>
              </a:rPr>
              <a:t>https://www.afdas.com/entreprise/adherer-a-lafdas.html</a:t>
            </a:r>
            <a:r>
              <a:rPr lang="fr-FR" dirty="0">
                <a:sym typeface="Wingdings" pitchFamily="2" charset="2"/>
              </a:rPr>
              <a:t>)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>
                <a:sym typeface="Wingdings" pitchFamily="2" charset="2"/>
              </a:rPr>
              <a:t>Vous enregistrer à l’aide de votre numéro de </a:t>
            </a:r>
            <a:r>
              <a:rPr lang="fr-FR" b="1" dirty="0">
                <a:sym typeface="Wingdings" pitchFamily="2" charset="2"/>
              </a:rPr>
              <a:t>SIRET</a:t>
            </a:r>
            <a:r>
              <a:rPr lang="fr-FR" dirty="0">
                <a:sym typeface="Wingdings" pitchFamily="2" charset="2"/>
              </a:rPr>
              <a:t> et de votre </a:t>
            </a:r>
            <a:r>
              <a:rPr lang="fr-FR" b="1" dirty="0">
                <a:sym typeface="Wingdings" pitchFamily="2" charset="2"/>
              </a:rPr>
              <a:t>code IDCC </a:t>
            </a:r>
            <a:r>
              <a:rPr lang="fr-FR" dirty="0">
                <a:sym typeface="Wingdings" pitchFamily="2" charset="2"/>
              </a:rPr>
              <a:t>applicable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>
                <a:sym typeface="Wingdings" pitchFamily="2" charset="2"/>
              </a:rPr>
              <a:t>Cliquer sur suivant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>
                <a:sym typeface="Wingdings" pitchFamily="2" charset="2"/>
              </a:rPr>
              <a:t>Compléter et valider le formulaire. </a:t>
            </a:r>
          </a:p>
          <a:p>
            <a:pPr algn="just"/>
            <a:endParaRPr lang="fr-FR" dirty="0">
              <a:sym typeface="Wingdings" pitchFamily="2" charset="2"/>
            </a:endParaRPr>
          </a:p>
          <a:p>
            <a:pPr algn="just"/>
            <a:r>
              <a:rPr lang="fr-FR" dirty="0">
                <a:sym typeface="Wingdings" pitchFamily="2" charset="2"/>
              </a:rPr>
              <a:t>Vous recevrez un premier mail accusant réception de votre demande. </a:t>
            </a:r>
          </a:p>
          <a:p>
            <a:pPr algn="just"/>
            <a:endParaRPr lang="fr-FR" dirty="0">
              <a:sym typeface="Wingdings" pitchFamily="2" charset="2"/>
            </a:endParaRPr>
          </a:p>
          <a:p>
            <a:pPr algn="just"/>
            <a:r>
              <a:rPr lang="fr-FR" dirty="0">
                <a:sym typeface="Wingdings" pitchFamily="2" charset="2"/>
              </a:rPr>
              <a:t>Vous recevrez un second mail avec vos identifiants. </a:t>
            </a:r>
          </a:p>
          <a:p>
            <a:pPr algn="just"/>
            <a:endParaRPr lang="fr-FR" dirty="0">
              <a:sym typeface="Wingdings" pitchFamily="2" charset="2"/>
            </a:endParaRPr>
          </a:p>
          <a:p>
            <a:pPr algn="just"/>
            <a:r>
              <a:rPr lang="fr-FR" b="1" dirty="0">
                <a:sym typeface="Wingdings" pitchFamily="2" charset="2"/>
              </a:rPr>
              <a:t> N’hésitez pas à joindre des conseillers AFDAS pour vous accompagner</a:t>
            </a:r>
            <a:r>
              <a:rPr lang="fr-FR" dirty="0">
                <a:sym typeface="Wingdings" pitchFamily="2" charset="2"/>
              </a:rPr>
              <a:t>. </a:t>
            </a:r>
          </a:p>
          <a:p>
            <a:pPr algn="just"/>
            <a:endParaRPr lang="fr-FR" dirty="0">
              <a:sym typeface="Wingdings" pitchFamily="2" charset="2"/>
            </a:endParaRPr>
          </a:p>
          <a:p>
            <a:pPr algn="just"/>
            <a:endParaRPr lang="fr-FR" dirty="0">
              <a:sym typeface="Wingdings" pitchFamily="2" charset="2"/>
            </a:endParaRPr>
          </a:p>
          <a:p>
            <a:pPr algn="just"/>
            <a:endParaRPr lang="fr-FR" dirty="0">
              <a:sym typeface="Wingdings" pitchFamily="2" charset="2"/>
            </a:endParaRP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5404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1112" y="4458454"/>
            <a:ext cx="901776" cy="685049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8"/>
          <p:cNvSpPr txBox="1"/>
          <p:nvPr/>
        </p:nvSpPr>
        <p:spPr>
          <a:xfrm>
            <a:off x="6603450" y="4896450"/>
            <a:ext cx="2246100" cy="1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>
                <a:latin typeface="Helvetica Neue Light"/>
                <a:ea typeface="Helvetica Neue Light"/>
                <a:cs typeface="Helvetica Neue Light"/>
                <a:sym typeface="Helvetica Neue Light"/>
              </a:rPr>
              <a:t>La Ligue de judo Ile-de-France - Copyright - 2020</a:t>
            </a:r>
            <a:endParaRPr sz="600"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18" name="Google Shape;118;p18"/>
          <p:cNvSpPr/>
          <p:nvPr/>
        </p:nvSpPr>
        <p:spPr>
          <a:xfrm>
            <a:off x="8299225" y="-424025"/>
            <a:ext cx="1061100" cy="999900"/>
          </a:xfrm>
          <a:prstGeom prst="ellipse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8"/>
          <p:cNvSpPr/>
          <p:nvPr/>
        </p:nvSpPr>
        <p:spPr>
          <a:xfrm>
            <a:off x="8540737" y="-258693"/>
            <a:ext cx="1061100" cy="999900"/>
          </a:xfrm>
          <a:prstGeom prst="ellipse">
            <a:avLst/>
          </a:prstGeom>
          <a:noFill/>
          <a:ln w="28575" cap="flat" cmpd="sng">
            <a:solidFill>
              <a:srgbClr val="0F0A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8"/>
          <p:cNvSpPr txBox="1"/>
          <p:nvPr/>
        </p:nvSpPr>
        <p:spPr>
          <a:xfrm>
            <a:off x="965095" y="790478"/>
            <a:ext cx="7932682" cy="3562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Dans un premier temps vous devez vous munir de </a:t>
            </a:r>
            <a:r>
              <a:rPr lang="fr-FR" sz="1200" b="1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vos identifiants </a:t>
            </a:r>
            <a:r>
              <a:rPr lang="fr-FR" sz="1200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: une adresse et le mot de passe associé. 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fr-FR" sz="1200" dirty="0">
              <a:latin typeface="Helvetica Neue"/>
              <a:ea typeface="Helvetica Neue"/>
              <a:cs typeface="Helvetica Neue"/>
              <a:sym typeface="Wingdings" pitchFamily="2" charset="2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Pensez à </a:t>
            </a:r>
            <a:r>
              <a:rPr lang="fr-FR" sz="1200" b="1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enregistrer le(s) salarié(s) </a:t>
            </a:r>
            <a:r>
              <a:rPr lang="fr-FR" sz="1200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concerné(s), pour se faire cliquez sur « actualiser mes salariés », vous aurez besoin d’informations comprises dans le contrat. Il n’y a pas de délai d’enregistrement. 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fr-FR" sz="1200" dirty="0">
              <a:latin typeface="Helvetica Neue"/>
              <a:ea typeface="Helvetica Neue"/>
              <a:cs typeface="Helvetica Neue"/>
              <a:sym typeface="Wingdings" pitchFamily="2" charset="2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Munissez-vous des documents que vous aurez à déposer à la fin de la démarche : programme, devis, convention. Nous vous les enverrons en amont, ils seront à remplir / signer et exporter en PDF. 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fr-FR" sz="1200" dirty="0">
              <a:latin typeface="Helvetica Neue"/>
              <a:ea typeface="Helvetica Neue"/>
              <a:cs typeface="Helvetica Neue"/>
              <a:sym typeface="Wingdings" pitchFamily="2" charset="2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Une fois connectés sur votre portail, vous devez : 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200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Cliquer sur « mes demandes de prise en charge », puis sur « nouvelle demande » 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200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Sélectionner « développement des compétences »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200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À partir de là plusieurs infos liées à l’organisation de la formation et à son tarif seront à remplir. Vous trouverez tout ce dont vous aurez besoin sur le programme et le devis. 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200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Sélectionner un ou plusieurs salariés de votre entreprise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200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Valider l’envoie de la demande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200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Déposer les pièces / documents 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fr-FR" sz="1200" dirty="0">
              <a:latin typeface="Helvetica Neue"/>
              <a:ea typeface="Helvetica Neue"/>
              <a:cs typeface="Helvetica Neue"/>
              <a:sym typeface="Wingdings" pitchFamily="2" charset="2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Dans les jours suivants, vous recevrez la proposition de l’AFDAS.</a:t>
            </a:r>
          </a:p>
        </p:txBody>
      </p:sp>
      <p:sp>
        <p:nvSpPr>
          <p:cNvPr id="3" name="Google Shape;117;p18">
            <a:extLst>
              <a:ext uri="{FF2B5EF4-FFF2-40B4-BE49-F238E27FC236}">
                <a16:creationId xmlns:a16="http://schemas.microsoft.com/office/drawing/2014/main" id="{E930BD25-66C2-6A34-DDB7-0676A5725E70}"/>
              </a:ext>
            </a:extLst>
          </p:cNvPr>
          <p:cNvSpPr txBox="1"/>
          <p:nvPr/>
        </p:nvSpPr>
        <p:spPr>
          <a:xfrm>
            <a:off x="0" y="0"/>
            <a:ext cx="7527135" cy="9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r-FR" sz="2800" b="1" dirty="0">
                <a:solidFill>
                  <a:srgbClr val="0020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3- L’AFDAS : les démarches </a:t>
            </a:r>
          </a:p>
        </p:txBody>
      </p:sp>
      <p:sp>
        <p:nvSpPr>
          <p:cNvPr id="4" name="Google Shape;121;p18">
            <a:extLst>
              <a:ext uri="{FF2B5EF4-FFF2-40B4-BE49-F238E27FC236}">
                <a16:creationId xmlns:a16="http://schemas.microsoft.com/office/drawing/2014/main" id="{60F33D7C-7819-696F-A74C-DA3E2B8B2A1C}"/>
              </a:ext>
            </a:extLst>
          </p:cNvPr>
          <p:cNvSpPr/>
          <p:nvPr/>
        </p:nvSpPr>
        <p:spPr>
          <a:xfrm>
            <a:off x="246223" y="758234"/>
            <a:ext cx="137974" cy="35433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8667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1112" y="4458454"/>
            <a:ext cx="901776" cy="685049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8"/>
          <p:cNvSpPr txBox="1"/>
          <p:nvPr/>
        </p:nvSpPr>
        <p:spPr>
          <a:xfrm>
            <a:off x="6603450" y="4896450"/>
            <a:ext cx="2246100" cy="1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>
                <a:latin typeface="Helvetica Neue Light"/>
                <a:ea typeface="Helvetica Neue Light"/>
                <a:cs typeface="Helvetica Neue Light"/>
                <a:sym typeface="Helvetica Neue Light"/>
              </a:rPr>
              <a:t>La Ligue de judo Ile-de-France - Copyright - 2020</a:t>
            </a:r>
            <a:endParaRPr sz="600"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18" name="Google Shape;118;p18"/>
          <p:cNvSpPr/>
          <p:nvPr/>
        </p:nvSpPr>
        <p:spPr>
          <a:xfrm>
            <a:off x="8299225" y="-424025"/>
            <a:ext cx="1061100" cy="999900"/>
          </a:xfrm>
          <a:prstGeom prst="ellipse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8"/>
          <p:cNvSpPr/>
          <p:nvPr/>
        </p:nvSpPr>
        <p:spPr>
          <a:xfrm>
            <a:off x="8540737" y="-258693"/>
            <a:ext cx="1061100" cy="999900"/>
          </a:xfrm>
          <a:prstGeom prst="ellipse">
            <a:avLst/>
          </a:prstGeom>
          <a:noFill/>
          <a:ln w="28575" cap="flat" cmpd="sng">
            <a:solidFill>
              <a:srgbClr val="0F0A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8"/>
          <p:cNvSpPr txBox="1"/>
          <p:nvPr/>
        </p:nvSpPr>
        <p:spPr>
          <a:xfrm>
            <a:off x="897093" y="1224733"/>
            <a:ext cx="7932682" cy="2334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Dans la branche du sport, les dirigeants bénévoles peuvent bénéficier de la prise en charge de leur formation.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fr-FR" dirty="0">
              <a:latin typeface="Helvetica Neue"/>
              <a:ea typeface="Helvetica Neue"/>
              <a:cs typeface="Helvetica Neue"/>
              <a:sym typeface="Wingdings" pitchFamily="2" charset="2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Les dirigeants ayant un rôle de </a:t>
            </a:r>
            <a:r>
              <a:rPr lang="fr-FR" b="1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direction et de gestion </a:t>
            </a:r>
            <a:r>
              <a:rPr lang="fr-FR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de la structure tels que le président, le trésorier, le secrétaire général, ou un autre membre d’une instance dirigeante peuvent en bénéficier.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fr-FR" dirty="0">
              <a:latin typeface="Helvetica Neue"/>
              <a:ea typeface="Helvetica Neue"/>
              <a:cs typeface="Helvetica Neue"/>
              <a:sym typeface="Wingdings" pitchFamily="2" charset="2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Il s’agit d’une prise en charge pour les formations qui ont pour objet </a:t>
            </a:r>
            <a:r>
              <a:rPr lang="fr-FR" b="1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d’acquérir ou de renforcer les compétences</a:t>
            </a:r>
            <a:r>
              <a:rPr lang="fr-FR" dirty="0">
                <a:latin typeface="Helvetica Neue"/>
                <a:ea typeface="Helvetica Neue"/>
                <a:cs typeface="Helvetica Neue"/>
                <a:sym typeface="Wingdings" pitchFamily="2" charset="2"/>
              </a:rPr>
              <a:t> nécessaires à l’exercice de leur mission de dirigeant bénévole. 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fr-FR" dirty="0">
              <a:latin typeface="Helvetica Neue"/>
              <a:ea typeface="Helvetica Neue"/>
              <a:cs typeface="Helvetica Neue"/>
              <a:sym typeface="Wingdings" pitchFamily="2" charset="2"/>
            </a:endParaRPr>
          </a:p>
        </p:txBody>
      </p:sp>
      <p:sp>
        <p:nvSpPr>
          <p:cNvPr id="3" name="Google Shape;117;p18">
            <a:extLst>
              <a:ext uri="{FF2B5EF4-FFF2-40B4-BE49-F238E27FC236}">
                <a16:creationId xmlns:a16="http://schemas.microsoft.com/office/drawing/2014/main" id="{E930BD25-66C2-6A34-DDB7-0676A5725E70}"/>
              </a:ext>
            </a:extLst>
          </p:cNvPr>
          <p:cNvSpPr txBox="1"/>
          <p:nvPr/>
        </p:nvSpPr>
        <p:spPr>
          <a:xfrm>
            <a:off x="0" y="0"/>
            <a:ext cx="8178905" cy="9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r-FR" sz="2400" b="1" dirty="0">
                <a:solidFill>
                  <a:srgbClr val="0020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4- L’AFDAS : cas particulier des dirigeants - bénévoles</a:t>
            </a:r>
          </a:p>
        </p:txBody>
      </p:sp>
      <p:sp>
        <p:nvSpPr>
          <p:cNvPr id="4" name="Google Shape;121;p18">
            <a:extLst>
              <a:ext uri="{FF2B5EF4-FFF2-40B4-BE49-F238E27FC236}">
                <a16:creationId xmlns:a16="http://schemas.microsoft.com/office/drawing/2014/main" id="{60F33D7C-7819-696F-A74C-DA3E2B8B2A1C}"/>
              </a:ext>
            </a:extLst>
          </p:cNvPr>
          <p:cNvSpPr/>
          <p:nvPr/>
        </p:nvSpPr>
        <p:spPr>
          <a:xfrm>
            <a:off x="246223" y="758234"/>
            <a:ext cx="137974" cy="35433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00023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p25"/>
          <p:cNvPicPr preferRelativeResize="0"/>
          <p:nvPr/>
        </p:nvPicPr>
        <p:blipFill rotWithShape="1">
          <a:blip r:embed="rId3">
            <a:alphaModFix/>
          </a:blip>
          <a:srcRect t="-19080" b="19079"/>
          <a:stretch/>
        </p:blipFill>
        <p:spPr>
          <a:xfrm>
            <a:off x="0" y="-3195350"/>
            <a:ext cx="9143671" cy="4606276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25"/>
          <p:cNvSpPr txBox="1"/>
          <p:nvPr/>
        </p:nvSpPr>
        <p:spPr>
          <a:xfrm>
            <a:off x="3875700" y="2260050"/>
            <a:ext cx="1392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800" b="1" dirty="0">
                <a:solidFill>
                  <a:srgbClr val="0020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MERCI</a:t>
            </a:r>
            <a:endParaRPr sz="2800" b="1" dirty="0">
              <a:solidFill>
                <a:srgbClr val="00206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195" name="Google Shape;195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21112" y="4458454"/>
            <a:ext cx="901776" cy="685049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25"/>
          <p:cNvSpPr txBox="1"/>
          <p:nvPr/>
        </p:nvSpPr>
        <p:spPr>
          <a:xfrm>
            <a:off x="6603450" y="4896450"/>
            <a:ext cx="2246100" cy="1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La Ligue de </a:t>
            </a:r>
            <a:r>
              <a:rPr lang="fr" sz="600" dirty="0" err="1">
                <a:latin typeface="Helvetica Neue Light"/>
                <a:ea typeface="Helvetica Neue Light"/>
                <a:cs typeface="Helvetica Neue Light"/>
                <a:sym typeface="Helvetica Neue Light"/>
              </a:rPr>
              <a:t>jdo</a:t>
            </a:r>
            <a:r>
              <a:rPr lang="fr" sz="6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 Ile-de-France - Copyright - 2020</a:t>
            </a:r>
            <a:endParaRPr sz="600" dirty="0"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97" name="Google Shape;197;p25"/>
          <p:cNvSpPr/>
          <p:nvPr/>
        </p:nvSpPr>
        <p:spPr>
          <a:xfrm>
            <a:off x="-482900" y="4403688"/>
            <a:ext cx="1061100" cy="999900"/>
          </a:xfrm>
          <a:prstGeom prst="ellipse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5"/>
          <p:cNvSpPr/>
          <p:nvPr/>
        </p:nvSpPr>
        <p:spPr>
          <a:xfrm>
            <a:off x="-241388" y="4569020"/>
            <a:ext cx="1061100" cy="999900"/>
          </a:xfrm>
          <a:prstGeom prst="ellipse">
            <a:avLst/>
          </a:prstGeom>
          <a:noFill/>
          <a:ln w="28575" cap="flat" cmpd="sng">
            <a:solidFill>
              <a:srgbClr val="0F0A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1275F0F-56BB-F475-E6B2-A261A0541B45}"/>
              </a:ext>
            </a:extLst>
          </p:cNvPr>
          <p:cNvSpPr txBox="1"/>
          <p:nvPr/>
        </p:nvSpPr>
        <p:spPr>
          <a:xfrm>
            <a:off x="1422400" y="3209286"/>
            <a:ext cx="6197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/>
              <a:t>Si vous avez besoin d’aide au sujet des démarches AFDAS n’hésitez pas à contacter Olivier CARTONNET: </a:t>
            </a:r>
            <a:r>
              <a:rPr lang="fr-FR" sz="1400" dirty="0">
                <a:hlinkClick r:id="rId5"/>
              </a:rPr>
              <a:t>olivier.cartonnet@ffjudo.com</a:t>
            </a:r>
            <a:r>
              <a:rPr lang="fr-FR" sz="1400" dirty="0"/>
              <a:t>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7768</TotalTime>
  <Words>554</Words>
  <Application>Microsoft Office PowerPoint</Application>
  <PresentationFormat>Affichage à l'écran (16:9)</PresentationFormat>
  <Paragraphs>57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Wingdings</vt:lpstr>
      <vt:lpstr>Helvetica Neue</vt:lpstr>
      <vt:lpstr>Arial</vt:lpstr>
      <vt:lpstr>Helvetica Neue Light</vt:lpstr>
      <vt:lpstr>Simple Light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Martine DUPOND</dc:creator>
  <cp:lastModifiedBy>Olivier CARTONNET</cp:lastModifiedBy>
  <cp:revision>48</cp:revision>
  <cp:lastPrinted>2021-02-18T20:35:40Z</cp:lastPrinted>
  <dcterms:modified xsi:type="dcterms:W3CDTF">2025-06-19T14:21:15Z</dcterms:modified>
</cp:coreProperties>
</file>